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4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515C7D-8E29-49EF-A824-2922BA7B1A19}" type="datetimeFigureOut">
              <a:rPr lang="en-US" smtClean="0"/>
              <a:pPr/>
              <a:t>10/12/2010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78AA9B-E338-4687-BA6E-3439352D679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278AA9B-E338-4687-BA6E-3439352D679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A9C01-0E0E-4B99-8214-40A726528DC4}" type="datetimeFigureOut">
              <a:rPr lang="en-US" smtClean="0"/>
              <a:pPr/>
              <a:t>10/12/2010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BB8282-0544-4788-953A-5CDCDA3F7F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DA9C01-0E0E-4B99-8214-40A726528DC4}" type="datetimeFigureOut">
              <a:rPr lang="en-US" smtClean="0"/>
              <a:pPr/>
              <a:t>10/12/2010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BB8282-0544-4788-953A-5CDCDA3F7F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066799"/>
          </a:xfrm>
          <a:solidFill>
            <a:srgbClr val="92D050"/>
          </a:solidFill>
        </p:spPr>
        <p:txBody>
          <a:bodyPr>
            <a:normAutofit/>
          </a:bodyPr>
          <a:lstStyle/>
          <a:p>
            <a:r>
              <a:rPr lang="en-US" b="1" dirty="0" smtClean="0">
                <a:latin typeface="Aharoni" pitchFamily="2" charset="-79"/>
                <a:cs typeface="Aharoni" pitchFamily="2" charset="-79"/>
              </a:rPr>
              <a:t>Sleep and Psychology</a:t>
            </a:r>
            <a:endParaRPr lang="en-US" b="1" dirty="0">
              <a:latin typeface="Aharoni" pitchFamily="2" charset="-79"/>
              <a:cs typeface="Aharoni" pitchFamily="2" charset="-79"/>
            </a:endParaRPr>
          </a:p>
        </p:txBody>
      </p:sp>
      <p:sp>
        <p:nvSpPr>
          <p:cNvPr id="3" name="Subtitle 2"/>
          <p:cNvSpPr>
            <a:spLocks noGrp="1"/>
          </p:cNvSpPr>
          <p:nvPr>
            <p:ph type="subTitle" idx="1"/>
          </p:nvPr>
        </p:nvSpPr>
        <p:spPr/>
        <p:txBody>
          <a:bodyPr/>
          <a:lstStyle/>
          <a:p>
            <a:endParaRPr lang="en-US" dirty="0"/>
          </a:p>
        </p:txBody>
      </p:sp>
      <p:pic>
        <p:nvPicPr>
          <p:cNvPr id="4" name="Picture 3" descr="IMGP7232.JPG"/>
          <p:cNvPicPr>
            <a:picLocks noChangeAspect="1"/>
          </p:cNvPicPr>
          <p:nvPr/>
        </p:nvPicPr>
        <p:blipFill>
          <a:blip r:embed="rId3" cstate="print"/>
          <a:stretch>
            <a:fillRect/>
          </a:stretch>
        </p:blipFill>
        <p:spPr>
          <a:xfrm>
            <a:off x="0" y="1143000"/>
            <a:ext cx="9144000" cy="5715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75000"/>
            </a:schemeClr>
          </a:solidFill>
        </p:spPr>
        <p:txBody>
          <a:bodyPr/>
          <a:lstStyle/>
          <a:p>
            <a:r>
              <a:rPr lang="en-US" dirty="0" smtClean="0">
                <a:latin typeface="Aharoni" pitchFamily="2" charset="-79"/>
                <a:cs typeface="Aharoni" pitchFamily="2" charset="-79"/>
              </a:rPr>
              <a:t>REM Sleep</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228600" y="1600200"/>
            <a:ext cx="8610600" cy="5257800"/>
          </a:xfrm>
          <a:solidFill>
            <a:schemeClr val="tx2">
              <a:lumMod val="40000"/>
              <a:lumOff val="60000"/>
            </a:schemeClr>
          </a:solidFill>
        </p:spPr>
        <p:txBody>
          <a:bodyPr>
            <a:normAutofit fontScale="85000" lnSpcReduction="20000"/>
          </a:bodyPr>
          <a:lstStyle/>
          <a:p>
            <a:pPr>
              <a:buNone/>
            </a:pPr>
            <a:r>
              <a:rPr lang="en-US" sz="3900" dirty="0" smtClean="0"/>
              <a:t>As sleep research is still a relatively young field, scientists did not discover REM sleep until 1953 when new machines were developed to monitor brain activity. Before this discovery it was believed that most brain activity ceased during sleep. Since then, scientists have also disproved the idea that deprivation of REM sleep can lead to insanity and have found that lack of REM sleep can alleviate clinical depression although they do not know why. Recent theories link REM sleep to learning and memory.</a:t>
            </a:r>
            <a:r>
              <a:rPr lang="en-US" dirty="0" smtClean="0"/>
              <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US" b="1" dirty="0" smtClean="0">
                <a:latin typeface="Aharoni" pitchFamily="2" charset="-79"/>
                <a:cs typeface="Aharoni" pitchFamily="2" charset="-79"/>
              </a:rPr>
              <a:t>Why do we sleep?</a:t>
            </a:r>
            <a:endParaRPr lang="en-US" b="1" dirty="0">
              <a:latin typeface="Aharoni" pitchFamily="2" charset="-79"/>
              <a:cs typeface="Aharoni" pitchFamily="2" charset="-79"/>
            </a:endParaRPr>
          </a:p>
        </p:txBody>
      </p:sp>
      <p:sp>
        <p:nvSpPr>
          <p:cNvPr id="3" name="Content Placeholder 2"/>
          <p:cNvSpPr>
            <a:spLocks noGrp="1"/>
          </p:cNvSpPr>
          <p:nvPr>
            <p:ph idx="1"/>
          </p:nvPr>
        </p:nvSpPr>
        <p:spPr>
          <a:solidFill>
            <a:schemeClr val="tx2">
              <a:lumMod val="20000"/>
              <a:lumOff val="80000"/>
            </a:schemeClr>
          </a:solidFill>
        </p:spPr>
        <p:txBody>
          <a:bodyPr>
            <a:normAutofit lnSpcReduction="10000"/>
          </a:bodyPr>
          <a:lstStyle/>
          <a:p>
            <a:r>
              <a:rPr lang="en-US" sz="3600" b="1" dirty="0" smtClean="0"/>
              <a:t>Sleep may be a way of recharging the brain. The brain has a chance to shut down and repair neurons.</a:t>
            </a:r>
          </a:p>
          <a:p>
            <a:r>
              <a:rPr lang="en-US" sz="3600" b="1" dirty="0" smtClean="0"/>
              <a:t>Sleep gives the brain an opportunity to reorganize data to help find a solution to problems, process newly learned information and organize and archive memories. </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60000"/>
              <a:lumOff val="40000"/>
            </a:schemeClr>
          </a:solidFill>
        </p:spPr>
        <p:txBody>
          <a:bodyPr/>
          <a:lstStyle/>
          <a:p>
            <a:r>
              <a:rPr lang="en-US" b="1" dirty="0" smtClean="0">
                <a:latin typeface="Aharoni" pitchFamily="2" charset="-79"/>
                <a:cs typeface="Aharoni" pitchFamily="2" charset="-79"/>
              </a:rPr>
              <a:t>Why do we sleep?</a:t>
            </a:r>
            <a:endParaRPr lang="en-US" b="1" dirty="0">
              <a:latin typeface="Aharoni" pitchFamily="2" charset="-79"/>
              <a:cs typeface="Aharoni" pitchFamily="2" charset="-79"/>
            </a:endParaRPr>
          </a:p>
        </p:txBody>
      </p:sp>
      <p:sp>
        <p:nvSpPr>
          <p:cNvPr id="3" name="Content Placeholder 2"/>
          <p:cNvSpPr>
            <a:spLocks noGrp="1"/>
          </p:cNvSpPr>
          <p:nvPr>
            <p:ph idx="1"/>
          </p:nvPr>
        </p:nvSpPr>
        <p:spPr>
          <a:xfrm>
            <a:off x="152400" y="1295400"/>
            <a:ext cx="8686800" cy="5257800"/>
          </a:xfrm>
          <a:solidFill>
            <a:schemeClr val="tx2">
              <a:lumMod val="20000"/>
              <a:lumOff val="80000"/>
            </a:schemeClr>
          </a:solidFill>
        </p:spPr>
        <p:txBody>
          <a:bodyPr>
            <a:normAutofit fontScale="62500" lnSpcReduction="20000"/>
          </a:bodyPr>
          <a:lstStyle/>
          <a:p>
            <a:r>
              <a:rPr lang="en-US" sz="5100" b="1" dirty="0" smtClean="0"/>
              <a:t>Sleep lowers a person’s metabolic rate and energy consumption. </a:t>
            </a:r>
          </a:p>
          <a:p>
            <a:r>
              <a:rPr lang="en-US" sz="5100" b="1" dirty="0" smtClean="0"/>
              <a:t>The cardiovascular system also gets a break during sleep. Researchers have found that people with normal or high blood pressure experience a 20 to 30% reduction in blood pressure and 10 to 20% reduction in heart rate. </a:t>
            </a:r>
          </a:p>
          <a:p>
            <a:r>
              <a:rPr lang="en-US" sz="5100" b="1" dirty="0" smtClean="0"/>
              <a:t>During sleep, the body has a chance to replace chemicals and repair muscles, other tissues and aging or dead cells. </a:t>
            </a:r>
          </a:p>
          <a:p>
            <a:r>
              <a:rPr lang="en-US" sz="5100" b="1" dirty="0" smtClean="0"/>
              <a:t>In children and young adults, growth hormones are released during deep sleep. </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p:spPr>
        <p:txBody>
          <a:bodyPr/>
          <a:lstStyle/>
          <a:p>
            <a:r>
              <a:rPr lang="en-US" b="1" dirty="0" smtClean="0">
                <a:latin typeface="Aharoni" pitchFamily="2" charset="-79"/>
                <a:cs typeface="Aharoni" pitchFamily="2" charset="-79"/>
              </a:rPr>
              <a:t>Stages of Sleep</a:t>
            </a:r>
            <a:endParaRPr lang="en-US" b="1" dirty="0">
              <a:latin typeface="Aharoni" pitchFamily="2" charset="-79"/>
              <a:cs typeface="Aharoni" pitchFamily="2" charset="-79"/>
            </a:endParaRPr>
          </a:p>
        </p:txBody>
      </p:sp>
      <p:sp>
        <p:nvSpPr>
          <p:cNvPr id="3" name="Content Placeholder 2"/>
          <p:cNvSpPr>
            <a:spLocks noGrp="1"/>
          </p:cNvSpPr>
          <p:nvPr>
            <p:ph idx="1"/>
          </p:nvPr>
        </p:nvSpPr>
        <p:spPr>
          <a:solidFill>
            <a:schemeClr val="accent3">
              <a:lumMod val="60000"/>
              <a:lumOff val="40000"/>
            </a:schemeClr>
          </a:solidFill>
        </p:spPr>
        <p:txBody>
          <a:bodyPr>
            <a:normAutofit lnSpcReduction="10000"/>
          </a:bodyPr>
          <a:lstStyle/>
          <a:p>
            <a:pPr>
              <a:buNone/>
            </a:pPr>
            <a:r>
              <a:rPr lang="en-US" sz="3600" b="1" dirty="0" smtClean="0"/>
              <a:t>Stage 1 </a:t>
            </a:r>
            <a:r>
              <a:rPr lang="en-US" sz="4000" dirty="0" smtClean="0"/>
              <a:t>is light sleep where you drift in and out of sleep and can be awakened easily. In this stage, the eyes move slowly and muscle activity slows. During this stage, many people experience sudden muscle contractions preceded by a sensation of falling.</a:t>
            </a:r>
            <a:endParaRPr lang="en-US" sz="4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75000"/>
            </a:schemeClr>
          </a:solidFill>
        </p:spPr>
        <p:txBody>
          <a:bodyPr/>
          <a:lstStyle/>
          <a:p>
            <a:r>
              <a:rPr lang="en-US" dirty="0" smtClean="0">
                <a:latin typeface="Aharoni" pitchFamily="2" charset="-79"/>
                <a:cs typeface="Aharoni" pitchFamily="2" charset="-79"/>
              </a:rPr>
              <a:t>Stages of Sleep</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228600" y="1524000"/>
            <a:ext cx="8915400" cy="5029200"/>
          </a:xfrm>
          <a:solidFill>
            <a:schemeClr val="accent6">
              <a:lumMod val="40000"/>
              <a:lumOff val="60000"/>
            </a:schemeClr>
          </a:solidFill>
        </p:spPr>
        <p:txBody>
          <a:bodyPr>
            <a:noAutofit/>
          </a:bodyPr>
          <a:lstStyle/>
          <a:p>
            <a:pPr>
              <a:buNone/>
            </a:pPr>
            <a:r>
              <a:rPr lang="en-US" sz="4000" dirty="0" smtClean="0"/>
              <a:t>In </a:t>
            </a:r>
            <a:r>
              <a:rPr lang="en-US" sz="4000" b="1" dirty="0" smtClean="0"/>
              <a:t>stage 2</a:t>
            </a:r>
            <a:r>
              <a:rPr lang="en-US" sz="4000" dirty="0" smtClean="0"/>
              <a:t>, eye movement stops and brain waves become slower with only an occasional burst of rapid brain waves. When a person enters </a:t>
            </a:r>
            <a:r>
              <a:rPr lang="en-US" sz="4000" b="1" dirty="0" smtClean="0"/>
              <a:t>stage 3</a:t>
            </a:r>
            <a:r>
              <a:rPr lang="en-US" sz="4000" dirty="0" smtClean="0"/>
              <a:t>, extremely slow brain waves called delta waves are interspersed with smaller, faster waves. In </a:t>
            </a:r>
            <a:r>
              <a:rPr lang="en-US" sz="4000" b="1" dirty="0" smtClean="0"/>
              <a:t>stage 4</a:t>
            </a:r>
            <a:r>
              <a:rPr lang="en-US" sz="4000" dirty="0" smtClean="0"/>
              <a:t>, the brain produces delta waves almost exclusively.</a:t>
            </a:r>
            <a:endParaRPr lang="en-US" sz="4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latin typeface="Aharoni" pitchFamily="2" charset="-79"/>
                <a:cs typeface="Aharoni" pitchFamily="2" charset="-79"/>
              </a:rPr>
              <a:t>Stages of Sleep</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228600" y="1600200"/>
            <a:ext cx="8763000" cy="5029200"/>
          </a:xfrm>
          <a:solidFill>
            <a:schemeClr val="accent2">
              <a:lumMod val="40000"/>
              <a:lumOff val="60000"/>
            </a:schemeClr>
          </a:solidFill>
        </p:spPr>
        <p:txBody>
          <a:bodyPr>
            <a:normAutofit fontScale="92500"/>
          </a:bodyPr>
          <a:lstStyle/>
          <a:p>
            <a:pPr>
              <a:buNone/>
            </a:pPr>
            <a:r>
              <a:rPr lang="en-US" sz="3900" dirty="0" smtClean="0"/>
              <a:t>Stages 3 and 4 are referred to as </a:t>
            </a:r>
            <a:r>
              <a:rPr lang="en-US" sz="3900" b="1" dirty="0" smtClean="0"/>
              <a:t>deep sleep</a:t>
            </a:r>
            <a:r>
              <a:rPr lang="en-US" sz="3900" dirty="0" smtClean="0"/>
              <a:t> or delta sleep, and it is very difficult to wake someone from them. In deep sleep, there is no eye movement or muscle activity. This is when some children experience bedwetting, sleepwalking or night terrors. </a:t>
            </a:r>
          </a:p>
          <a:p>
            <a:pPr>
              <a:buNone/>
            </a:pPr>
            <a:r>
              <a:rPr lang="en-US" sz="3900" dirty="0"/>
              <a:t>*</a:t>
            </a:r>
            <a:r>
              <a:rPr lang="en-US" sz="3500" dirty="0" smtClean="0"/>
              <a:t>In 2008 the sleep profession in the US eliminated the use of stage 4. Stages 3 and 4 are now considered stage 3.</a:t>
            </a:r>
            <a:endParaRPr lang="en-US" sz="3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a:solidFill>
            <a:schemeClr val="tx2">
              <a:lumMod val="40000"/>
              <a:lumOff val="60000"/>
            </a:schemeClr>
          </a:solidFill>
        </p:spPr>
        <p:txBody>
          <a:bodyPr/>
          <a:lstStyle/>
          <a:p>
            <a:r>
              <a:rPr lang="en-US" dirty="0" smtClean="0">
                <a:latin typeface="Aharoni" pitchFamily="2" charset="-79"/>
                <a:cs typeface="Aharoni" pitchFamily="2" charset="-79"/>
              </a:rPr>
              <a:t>Stages of Sleep</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152400" y="1371600"/>
            <a:ext cx="8763000" cy="5486400"/>
          </a:xfrm>
          <a:solidFill>
            <a:schemeClr val="accent3">
              <a:lumMod val="60000"/>
              <a:lumOff val="40000"/>
            </a:schemeClr>
          </a:solidFill>
        </p:spPr>
        <p:txBody>
          <a:bodyPr>
            <a:noAutofit/>
          </a:bodyPr>
          <a:lstStyle/>
          <a:p>
            <a:pPr>
              <a:buNone/>
            </a:pPr>
            <a:r>
              <a:rPr lang="en-US" dirty="0" smtClean="0">
                <a:solidFill>
                  <a:schemeClr val="tx1">
                    <a:lumMod val="95000"/>
                    <a:lumOff val="5000"/>
                  </a:schemeClr>
                </a:solidFill>
              </a:rPr>
              <a:t>In the REM period, breathing becomes more rapid, irregular and shallow, eyes jerk rapidly and limb muscles are temporarily paralyzed. Brain waves during this stage increase to levels experienced when a person is awake. Also, heart rate increases, blood pressure rises and the body loses some of the ability to regulate its temperature. This is the time when most dreams occur, and, if awoken during REM sleep, a person can remember the dreams. Most people experience three to five intervals of REM sleep each night.</a:t>
            </a:r>
            <a:endParaRPr lang="en-US" dirty="0">
              <a:solidFill>
                <a:schemeClr val="tx1">
                  <a:lumMod val="95000"/>
                  <a:lumOff val="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latin typeface="Aharoni" pitchFamily="2" charset="-79"/>
                <a:cs typeface="Aharoni" pitchFamily="2" charset="-79"/>
              </a:rPr>
              <a:t>The Sleep Cycle</a:t>
            </a:r>
            <a:endParaRPr lang="en-US" dirty="0">
              <a:latin typeface="Aharoni" pitchFamily="2" charset="-79"/>
              <a:cs typeface="Aharoni" pitchFamily="2" charset="-79"/>
            </a:endParaRPr>
          </a:p>
        </p:txBody>
      </p:sp>
      <p:pic>
        <p:nvPicPr>
          <p:cNvPr id="4" name="Content Placeholder 3" descr="sleep cycle graph.jpg"/>
          <p:cNvPicPr>
            <a:picLocks noGrp="1" noChangeAspect="1"/>
          </p:cNvPicPr>
          <p:nvPr>
            <p:ph idx="1"/>
          </p:nvPr>
        </p:nvPicPr>
        <p:blipFill>
          <a:blip r:embed="rId3" cstate="print"/>
          <a:stretch>
            <a:fillRect/>
          </a:stretch>
        </p:blipFill>
        <p:spPr>
          <a:xfrm>
            <a:off x="457200" y="1371600"/>
            <a:ext cx="8153399" cy="5210007"/>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en-US" dirty="0" smtClean="0">
                <a:latin typeface="Aharoni" pitchFamily="2" charset="-79"/>
                <a:cs typeface="Aharoni" pitchFamily="2" charset="-79"/>
              </a:rPr>
              <a:t>REM Sleep</a:t>
            </a:r>
            <a:endParaRPr lang="en-US" dirty="0">
              <a:latin typeface="Aharoni" pitchFamily="2" charset="-79"/>
              <a:cs typeface="Aharoni" pitchFamily="2" charset="-79"/>
            </a:endParaRPr>
          </a:p>
        </p:txBody>
      </p:sp>
      <p:sp>
        <p:nvSpPr>
          <p:cNvPr id="3" name="Content Placeholder 2"/>
          <p:cNvSpPr>
            <a:spLocks noGrp="1"/>
          </p:cNvSpPr>
          <p:nvPr>
            <p:ph idx="1"/>
          </p:nvPr>
        </p:nvSpPr>
        <p:spPr>
          <a:xfrm>
            <a:off x="457200" y="1600200"/>
            <a:ext cx="8229600" cy="4876800"/>
          </a:xfrm>
          <a:solidFill>
            <a:schemeClr val="accent2">
              <a:lumMod val="60000"/>
              <a:lumOff val="40000"/>
            </a:schemeClr>
          </a:solidFill>
        </p:spPr>
        <p:txBody>
          <a:bodyPr>
            <a:noAutofit/>
          </a:bodyPr>
          <a:lstStyle/>
          <a:p>
            <a:pPr>
              <a:buNone/>
            </a:pPr>
            <a:r>
              <a:rPr lang="en-US" sz="3600" dirty="0" smtClean="0"/>
              <a:t>REM = Rapid Eye Movement</a:t>
            </a:r>
          </a:p>
          <a:p>
            <a:pPr>
              <a:buNone/>
            </a:pPr>
            <a:r>
              <a:rPr lang="en-US" sz="3600" dirty="0" smtClean="0"/>
              <a:t>Infants spend almost 50% of their time in REM sleep. Adults spend nearly half of sleep time in stage 2, about 20% in REM and the other 30% is divided between the other three stages. Older adults spend progressively less time in REM sleep.</a:t>
            </a:r>
            <a:endParaRPr lang="en-US" sz="3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604</Words>
  <Application>Microsoft Office PowerPoint</Application>
  <PresentationFormat>On-screen Show (4:3)</PresentationFormat>
  <Paragraphs>34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Sleep and Psychology</vt:lpstr>
      <vt:lpstr>Why do we sleep?</vt:lpstr>
      <vt:lpstr>Why do we sleep?</vt:lpstr>
      <vt:lpstr>Stages of Sleep</vt:lpstr>
      <vt:lpstr>Stages of Sleep</vt:lpstr>
      <vt:lpstr>Stages of Sleep</vt:lpstr>
      <vt:lpstr>Stages of Sleep</vt:lpstr>
      <vt:lpstr>The Sleep Cycle</vt:lpstr>
      <vt:lpstr>REM Sleep</vt:lpstr>
      <vt:lpstr>REM Sleep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Sleep and Psychology</dc:title>
  <dc:creator>BRIAN DOUGHERTY</dc:creator>
  <cp:lastModifiedBy>Comp13</cp:lastModifiedBy>
  <cp:revision>6</cp:revision>
  <dcterms:created xsi:type="dcterms:W3CDTF">2010-10-11T16:19:12Z</dcterms:created>
  <dcterms:modified xsi:type="dcterms:W3CDTF">2010-10-12T15:05:31Z</dcterms:modified>
</cp:coreProperties>
</file>